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4" r:id="rId3"/>
    <p:sldId id="265"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s, Dionne" initials="AD" lastIdx="1" clrIdx="0">
    <p:extLst>
      <p:ext uri="{19B8F6BF-5375-455C-9EA6-DF929625EA0E}">
        <p15:presenceInfo xmlns:p15="http://schemas.microsoft.com/office/powerpoint/2012/main" userId="S-1-5-21-115761338-343289930-1325754085-427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84" autoAdjust="0"/>
    <p:restoredTop sz="94670" autoAdjust="0"/>
  </p:normalViewPr>
  <p:slideViewPr>
    <p:cSldViewPr>
      <p:cViewPr varScale="1">
        <p:scale>
          <a:sx n="110" d="100"/>
          <a:sy n="110" d="100"/>
        </p:scale>
        <p:origin x="153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9F2820-8324-4A35-8597-BEB4231258FD}" type="datetimeFigureOut">
              <a:rPr lang="en-US" smtClean="0"/>
              <a:t>1/7/2020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51267C-961B-4E02-88EF-46FF7496CF7C}" type="slidenum">
              <a:rPr lang="en-US" smtClean="0"/>
              <a:t>‹#›</a:t>
            </a:fld>
            <a:endParaRPr lang="en-US" dirty="0"/>
          </a:p>
        </p:txBody>
      </p:sp>
    </p:spTree>
    <p:extLst>
      <p:ext uri="{BB962C8B-B14F-4D97-AF65-F5344CB8AC3E}">
        <p14:creationId xmlns:p14="http://schemas.microsoft.com/office/powerpoint/2010/main" val="3673327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Our updates to the Scoring Criteria are attached. The major changes are:</a:t>
            </a:r>
          </a:p>
          <a:p>
            <a:r>
              <a:rPr lang="en-US" sz="1200" kern="1200" dirty="0">
                <a:solidFill>
                  <a:schemeClr val="tx1"/>
                </a:solidFill>
                <a:effectLst/>
                <a:latin typeface="+mn-lt"/>
                <a:ea typeface="+mn-ea"/>
                <a:cs typeface="+mn-cs"/>
              </a:rPr>
              <a:t>- Essay: 25pts, Hardship: 10 pts, Income: 5pts</a:t>
            </a:r>
          </a:p>
          <a:p>
            <a:r>
              <a:rPr lang="en-US" sz="1200" kern="1200" dirty="0">
                <a:solidFill>
                  <a:schemeClr val="tx1"/>
                </a:solidFill>
                <a:effectLst/>
                <a:latin typeface="+mn-lt"/>
                <a:ea typeface="+mn-ea"/>
                <a:cs typeface="+mn-cs"/>
              </a:rPr>
              <a:t>- GPA: Now using unweighted GPA exclusively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2) We would like to change the Majors section of the Eligibility Matrix to read: “non-medical Science, Technology, Engineering, and Mathematics (STEM) majors, as well as business and public policy”</a:t>
            </a:r>
          </a:p>
          <a:p>
            <a:r>
              <a:rPr lang="en-US" sz="1200" kern="1200" dirty="0">
                <a:solidFill>
                  <a:schemeClr val="tx1"/>
                </a:solidFill>
                <a:effectLst/>
                <a:latin typeface="+mn-lt"/>
                <a:ea typeface="+mn-ea"/>
                <a:cs typeface="+mn-cs"/>
              </a:rPr>
              <a:t>- Note: We have honed the essay question to ensure that students interested in business/public policy have an energy industry focus</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451267C-961B-4E02-88EF-46FF7496CF7C}" type="slidenum">
              <a:rPr lang="en-US" smtClean="0"/>
              <a:t>3</a:t>
            </a:fld>
            <a:endParaRPr lang="en-US" dirty="0"/>
          </a:p>
        </p:txBody>
      </p:sp>
    </p:spTree>
    <p:extLst>
      <p:ext uri="{BB962C8B-B14F-4D97-AF65-F5344CB8AC3E}">
        <p14:creationId xmlns:p14="http://schemas.microsoft.com/office/powerpoint/2010/main" val="2883310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DFDED0A-03F7-420F-80AC-01A54A26BB81}" type="datetimeFigureOut">
              <a:rPr lang="en-US" smtClean="0"/>
              <a:t>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3829094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DED0A-03F7-420F-80AC-01A54A26BB81}" type="datetimeFigureOut">
              <a:rPr lang="en-US" smtClean="0"/>
              <a:t>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1444897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DED0A-03F7-420F-80AC-01A54A26BB81}" type="datetimeFigureOut">
              <a:rPr lang="en-US" smtClean="0"/>
              <a:t>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4017916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DED0A-03F7-420F-80AC-01A54A26BB81}" type="datetimeFigureOut">
              <a:rPr lang="en-US" smtClean="0"/>
              <a:t>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4123610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DED0A-03F7-420F-80AC-01A54A26BB81}" type="datetimeFigureOut">
              <a:rPr lang="en-US" smtClean="0"/>
              <a:t>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242760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DED0A-03F7-420F-80AC-01A54A26BB81}" type="datetimeFigureOut">
              <a:rPr lang="en-US" smtClean="0"/>
              <a:t>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2117830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DED0A-03F7-420F-80AC-01A54A26BB81}" type="datetimeFigureOut">
              <a:rPr lang="en-US" smtClean="0"/>
              <a:t>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2620817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DED0A-03F7-420F-80AC-01A54A26BB81}" type="datetimeFigureOut">
              <a:rPr lang="en-US" smtClean="0"/>
              <a:t>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2209339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DED0A-03F7-420F-80AC-01A54A26BB81}" type="datetimeFigureOut">
              <a:rPr lang="en-US" smtClean="0"/>
              <a:t>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3771868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FDED0A-03F7-420F-80AC-01A54A26BB81}" type="datetimeFigureOut">
              <a:rPr lang="en-US" smtClean="0"/>
              <a:t>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116899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FDED0A-03F7-420F-80AC-01A54A26BB81}" type="datetimeFigureOut">
              <a:rPr lang="en-US" smtClean="0"/>
              <a:t>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395321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DED0A-03F7-420F-80AC-01A54A26BB81}" type="datetimeFigureOut">
              <a:rPr lang="en-US" smtClean="0"/>
              <a:t>1/7/2020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1B14F-3001-46BC-A29D-7502E2CB9C67}" type="slidenum">
              <a:rPr lang="en-US" smtClean="0"/>
              <a:t>‹#›</a:t>
            </a:fld>
            <a:endParaRPr lang="en-US" dirty="0"/>
          </a:p>
        </p:txBody>
      </p:sp>
    </p:spTree>
    <p:extLst>
      <p:ext uri="{BB962C8B-B14F-4D97-AF65-F5344CB8AC3E}">
        <p14:creationId xmlns:p14="http://schemas.microsoft.com/office/powerpoint/2010/main" val="2302412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7467600" cy="478971"/>
          </a:xfrm>
        </p:spPr>
        <p:txBody>
          <a:bodyPr>
            <a:normAutofit fontScale="90000"/>
          </a:bodyPr>
          <a:lstStyle/>
          <a:p>
            <a:r>
              <a:rPr lang="en-US" sz="1800" dirty="0"/>
              <a:t/>
            </a:r>
            <a:br>
              <a:rPr lang="en-US" sz="1800" dirty="0"/>
            </a:br>
            <a:r>
              <a:rPr lang="en-US" sz="1800" dirty="0"/>
              <a:t>  </a:t>
            </a:r>
            <a:br>
              <a:rPr lang="en-US" sz="1800" dirty="0"/>
            </a:br>
            <a:r>
              <a:rPr lang="en-US" sz="2700" b="1" dirty="0" smtClean="0"/>
              <a:t>2020 </a:t>
            </a:r>
            <a:r>
              <a:rPr lang="en-US" sz="2700" b="1" dirty="0"/>
              <a:t>ERG Eligibility Requirements</a:t>
            </a:r>
            <a:r>
              <a:rPr lang="en-US" sz="1800" dirty="0"/>
              <a:t/>
            </a:r>
            <a:br>
              <a:rPr lang="en-US" sz="1800" dirty="0"/>
            </a:br>
            <a:endParaRPr lang="en-US" sz="1800" dirty="0"/>
          </a:p>
        </p:txBody>
      </p:sp>
      <p:sp>
        <p:nvSpPr>
          <p:cNvPr id="6" name="Text Placeholder 5"/>
          <p:cNvSpPr>
            <a:spLocks noGrp="1"/>
          </p:cNvSpPr>
          <p:nvPr>
            <p:ph idx="1"/>
          </p:nvPr>
        </p:nvSpPr>
        <p:spPr>
          <a:xfrm>
            <a:off x="152400" y="533400"/>
            <a:ext cx="8839200" cy="6019800"/>
          </a:xfrm>
        </p:spPr>
        <p:txBody>
          <a:bodyPr>
            <a:normAutofit fontScale="25000" lnSpcReduction="20000"/>
          </a:bodyPr>
          <a:lstStyle/>
          <a:p>
            <a:pPr marL="0" indent="0">
              <a:buNone/>
            </a:pPr>
            <a:r>
              <a:rPr lang="en-US" sz="5600" b="1" dirty="0"/>
              <a:t>Basic Selection Criteria</a:t>
            </a:r>
            <a:r>
              <a:rPr lang="en-US" sz="5600" dirty="0"/>
              <a:t>: Recipients selected based on leadership, community  involvement, financial need, GPA, personal references, major and school activities. Students may apply to more than one ERG. All ERG scholarship programs are  open to all eligible students to apply for consideration. </a:t>
            </a:r>
          </a:p>
          <a:p>
            <a:pPr marL="0" indent="0">
              <a:buNone/>
            </a:pPr>
            <a:endParaRPr lang="en-US" sz="5600" b="1" dirty="0"/>
          </a:p>
          <a:p>
            <a:pPr marL="0" indent="0">
              <a:buNone/>
            </a:pPr>
            <a:r>
              <a:rPr lang="en-US" sz="5600" b="1" dirty="0"/>
              <a:t>Who can apply?</a:t>
            </a:r>
          </a:p>
          <a:p>
            <a:pPr marL="800100" lvl="2" indent="0">
              <a:buNone/>
            </a:pPr>
            <a:r>
              <a:rPr lang="en-US" sz="5600" b="1" dirty="0"/>
              <a:t>	Residency requirement: </a:t>
            </a:r>
            <a:r>
              <a:rPr lang="en-US" sz="5600" dirty="0" smtClean="0"/>
              <a:t>Student </a:t>
            </a:r>
            <a:r>
              <a:rPr lang="en-US" sz="5600" dirty="0"/>
              <a:t>or parent/guardian must reside in PG&amp;E territory and certify they </a:t>
            </a:r>
            <a:r>
              <a:rPr lang="en-US" sz="5600" dirty="0" smtClean="0"/>
              <a:t>have </a:t>
            </a:r>
            <a:r>
              <a:rPr lang="en-US" sz="5600" dirty="0"/>
              <a:t>been a </a:t>
            </a:r>
            <a:r>
              <a:rPr lang="en-US" sz="5600" dirty="0">
                <a:highlight>
                  <a:srgbClr val="FFFF00"/>
                </a:highlight>
              </a:rPr>
              <a:t>resident for at least 6 months</a:t>
            </a:r>
            <a:r>
              <a:rPr lang="en-US" sz="5600" dirty="0"/>
              <a:t>. </a:t>
            </a:r>
          </a:p>
          <a:p>
            <a:pPr marL="800100" lvl="2" indent="0">
              <a:buNone/>
            </a:pPr>
            <a:r>
              <a:rPr lang="en-US" sz="5600" b="1" dirty="0"/>
              <a:t>	PG&amp;E dependents: </a:t>
            </a:r>
            <a:r>
              <a:rPr lang="en-US" sz="5600" dirty="0"/>
              <a:t>Are eligible to apply for all scholarships. PSEA scholarship which requires applicant to 	be a PG&amp;E dependent. Non- dependents can apply for all other scholarships.</a:t>
            </a:r>
            <a:endParaRPr lang="en-US" sz="5600" b="1" dirty="0"/>
          </a:p>
          <a:p>
            <a:pPr marL="0" indent="0">
              <a:buNone/>
            </a:pPr>
            <a:r>
              <a:rPr lang="en-US" sz="5600" b="1" dirty="0"/>
              <a:t>	Eligibility</a:t>
            </a:r>
            <a:r>
              <a:rPr lang="en-US" sz="5600" dirty="0"/>
              <a:t>: If student does not meet </a:t>
            </a:r>
            <a:r>
              <a:rPr lang="en-US" sz="5600" b="1" i="1" dirty="0"/>
              <a:t>all</a:t>
            </a:r>
            <a:r>
              <a:rPr lang="en-US" sz="5600" i="1" dirty="0"/>
              <a:t> </a:t>
            </a:r>
            <a:r>
              <a:rPr lang="en-US" sz="5600" dirty="0"/>
              <a:t>eligibility criteria, they will not be considered for an award.</a:t>
            </a:r>
          </a:p>
          <a:p>
            <a:pPr marL="0" indent="0">
              <a:buNone/>
            </a:pPr>
            <a:endParaRPr lang="en-US" sz="5600" b="1" dirty="0"/>
          </a:p>
          <a:p>
            <a:pPr marL="0" indent="0">
              <a:buNone/>
            </a:pPr>
            <a:r>
              <a:rPr lang="en-US" sz="5600" b="1" dirty="0"/>
              <a:t>What do we need from you?</a:t>
            </a:r>
          </a:p>
          <a:p>
            <a:pPr marL="0" indent="0">
              <a:buNone/>
            </a:pPr>
            <a:r>
              <a:rPr lang="en-US" sz="5600" b="1" dirty="0"/>
              <a:t>	Documentation: </a:t>
            </a:r>
            <a:r>
              <a:rPr lang="en-US" sz="5600" dirty="0"/>
              <a:t>Students will be asked to </a:t>
            </a:r>
            <a:r>
              <a:rPr lang="en-US" sz="5600" b="1" i="1" dirty="0"/>
              <a:t>upload unofficial transcripts</a:t>
            </a:r>
            <a:r>
              <a:rPr lang="en-US" sz="5600" dirty="0"/>
              <a:t>.</a:t>
            </a:r>
          </a:p>
          <a:p>
            <a:pPr marL="0" indent="0">
              <a:buNone/>
            </a:pPr>
            <a:r>
              <a:rPr lang="en-US" sz="5600" b="1" dirty="0"/>
              <a:t>	References: </a:t>
            </a:r>
            <a:r>
              <a:rPr lang="en-US" sz="5600" dirty="0"/>
              <a:t>Students will be asked to provide the </a:t>
            </a:r>
            <a:r>
              <a:rPr lang="en-US" sz="5600" b="1" i="1" dirty="0"/>
              <a:t>names  and current emails of two references</a:t>
            </a:r>
            <a:r>
              <a:rPr lang="en-US" sz="5600" dirty="0"/>
              <a:t>.</a:t>
            </a:r>
          </a:p>
          <a:p>
            <a:pPr marL="0" indent="0">
              <a:buNone/>
            </a:pPr>
            <a:r>
              <a:rPr lang="en-US" sz="5600" b="1" dirty="0"/>
              <a:t>	Interview</a:t>
            </a:r>
            <a:r>
              <a:rPr lang="en-US" sz="5600" dirty="0"/>
              <a:t>: An </a:t>
            </a:r>
            <a:r>
              <a:rPr lang="en-US" sz="5600" b="1" dirty="0"/>
              <a:t>interview</a:t>
            </a:r>
            <a:r>
              <a:rPr lang="en-US" sz="5600" dirty="0"/>
              <a:t> may be requested by an ERG, as a follow-up to receiving the application. </a:t>
            </a:r>
            <a:endParaRPr lang="en-US" sz="5600" b="1" dirty="0"/>
          </a:p>
          <a:p>
            <a:pPr marL="0" indent="0">
              <a:buNone/>
            </a:pPr>
            <a:r>
              <a:rPr lang="en-US" sz="5600" b="1" dirty="0"/>
              <a:t>		</a:t>
            </a:r>
            <a:endParaRPr lang="en-US" sz="5600" dirty="0"/>
          </a:p>
          <a:p>
            <a:pPr marL="0" indent="0">
              <a:buNone/>
            </a:pPr>
            <a:r>
              <a:rPr lang="en-US" sz="5600" b="1" dirty="0"/>
              <a:t>When is the application due?</a:t>
            </a:r>
          </a:p>
          <a:p>
            <a:pPr marL="0" indent="0">
              <a:buNone/>
            </a:pPr>
            <a:r>
              <a:rPr lang="en-US" sz="5600" b="1" dirty="0"/>
              <a:t>	Deadline</a:t>
            </a:r>
            <a:r>
              <a:rPr lang="en-US" sz="5600" dirty="0"/>
              <a:t>: Application and all supporting documents must be received no later than </a:t>
            </a:r>
            <a:r>
              <a:rPr lang="en-US" sz="5600" b="1" dirty="0"/>
              <a:t>February </a:t>
            </a:r>
            <a:r>
              <a:rPr lang="en-US" sz="5600" b="1" dirty="0" smtClean="0"/>
              <a:t>10</a:t>
            </a:r>
            <a:r>
              <a:rPr lang="en-US" sz="5600" b="1" dirty="0" smtClean="0"/>
              <a:t>, 2020.</a:t>
            </a:r>
            <a:endParaRPr lang="en-US" sz="5600" b="1" dirty="0"/>
          </a:p>
          <a:p>
            <a:pPr marL="0" indent="0">
              <a:buNone/>
            </a:pPr>
            <a:endParaRPr lang="en-US" sz="5600" b="1" dirty="0"/>
          </a:p>
          <a:p>
            <a:pPr marL="0" indent="0">
              <a:buNone/>
            </a:pPr>
            <a:r>
              <a:rPr lang="en-US" sz="5600" b="1" dirty="0"/>
              <a:t>How do you apply?</a:t>
            </a:r>
          </a:p>
          <a:p>
            <a:pPr marL="0" indent="0">
              <a:buNone/>
            </a:pPr>
            <a:r>
              <a:rPr lang="en-US" sz="5600" b="1" dirty="0"/>
              <a:t>	Apply</a:t>
            </a:r>
            <a:r>
              <a:rPr lang="en-US" sz="5600" dirty="0"/>
              <a:t>: Students themselves must fill out the application. No parental assistance provided, please!</a:t>
            </a:r>
          </a:p>
          <a:p>
            <a:pPr marL="0" indent="0">
              <a:buNone/>
            </a:pPr>
            <a:r>
              <a:rPr lang="en-US" sz="5600" b="1" dirty="0"/>
              <a:t>	Pride Network ERG</a:t>
            </a:r>
            <a:r>
              <a:rPr lang="en-US" sz="5600" dirty="0"/>
              <a:t> Please see separate link to apply for scholarship application.</a:t>
            </a:r>
          </a:p>
          <a:p>
            <a:pPr marL="0" indent="0">
              <a:buNone/>
            </a:pPr>
            <a:endParaRPr lang="en-US" sz="5600" b="1" dirty="0"/>
          </a:p>
          <a:p>
            <a:pPr marL="0" indent="0">
              <a:buNone/>
            </a:pPr>
            <a:r>
              <a:rPr lang="en-US" sz="5600" b="1" dirty="0"/>
              <a:t>What if you are selected?</a:t>
            </a:r>
          </a:p>
          <a:p>
            <a:pPr marL="400050" lvl="1" indent="0">
              <a:buNone/>
            </a:pPr>
            <a:r>
              <a:rPr lang="en-US" sz="5600" b="1" dirty="0"/>
              <a:t>	Scholarship awards: </a:t>
            </a:r>
            <a:r>
              <a:rPr lang="en-US" sz="5600" dirty="0"/>
              <a:t>Are mailed directly to student’s financial aid office. We do not distribute awards to </a:t>
            </a:r>
          </a:p>
          <a:p>
            <a:pPr marL="400050" lvl="1" indent="0">
              <a:buNone/>
            </a:pPr>
            <a:r>
              <a:rPr lang="en-US" sz="5600" dirty="0"/>
              <a:t>	student or their family.  If you win a scholarship, </a:t>
            </a:r>
            <a:r>
              <a:rPr lang="en-US" sz="5600" b="1" dirty="0"/>
              <a:t>you will be asked to provide your student I.D. </a:t>
            </a:r>
            <a:r>
              <a:rPr lang="en-US" sz="5600" dirty="0"/>
              <a:t>in order to </a:t>
            </a:r>
          </a:p>
          <a:p>
            <a:pPr marL="400050" lvl="1" indent="0">
              <a:buNone/>
            </a:pPr>
            <a:r>
              <a:rPr lang="en-US" sz="5600" dirty="0"/>
              <a:t>	receive  the award. Note: Women’s Network </a:t>
            </a:r>
            <a:r>
              <a:rPr lang="en-US" sz="5600" i="1" dirty="0"/>
              <a:t>scholarship must be used in same year awarded. No deferrals.</a:t>
            </a:r>
          </a:p>
          <a:p>
            <a:endParaRPr lang="en-US" dirty="0"/>
          </a:p>
        </p:txBody>
      </p:sp>
    </p:spTree>
    <p:extLst>
      <p:ext uri="{BB962C8B-B14F-4D97-AF65-F5344CB8AC3E}">
        <p14:creationId xmlns:p14="http://schemas.microsoft.com/office/powerpoint/2010/main" val="170636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487362"/>
          </a:xfrm>
        </p:spPr>
        <p:txBody>
          <a:bodyPr>
            <a:normAutofit/>
          </a:bodyPr>
          <a:lstStyle/>
          <a:p>
            <a:r>
              <a:rPr lang="en-US" sz="2400" b="1" dirty="0"/>
              <a:t>ERG Scholarship Amount &amp; Scholastic Level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86126252"/>
              </p:ext>
            </p:extLst>
          </p:nvPr>
        </p:nvGraphicFramePr>
        <p:xfrm>
          <a:off x="228600" y="715963"/>
          <a:ext cx="8534400" cy="5831151"/>
        </p:xfrm>
        <a:graphic>
          <a:graphicData uri="http://schemas.openxmlformats.org/drawingml/2006/table">
            <a:tbl>
              <a:tblPr firstRow="1" firstCol="1" bandRow="1">
                <a:tableStyleId>{5C22544A-7EE6-4342-B048-85BDC9FD1C3A}</a:tableStyleId>
              </a:tblPr>
              <a:tblGrid>
                <a:gridCol w="1567930">
                  <a:extLst>
                    <a:ext uri="{9D8B030D-6E8A-4147-A177-3AD203B41FA5}">
                      <a16:colId xmlns="" xmlns:a16="http://schemas.microsoft.com/office/drawing/2014/main" val="20000"/>
                    </a:ext>
                  </a:extLst>
                </a:gridCol>
                <a:gridCol w="1480070">
                  <a:extLst>
                    <a:ext uri="{9D8B030D-6E8A-4147-A177-3AD203B41FA5}">
                      <a16:colId xmlns="" xmlns:a16="http://schemas.microsoft.com/office/drawing/2014/main" val="20001"/>
                    </a:ext>
                  </a:extLst>
                </a:gridCol>
                <a:gridCol w="5486400">
                  <a:extLst>
                    <a:ext uri="{9D8B030D-6E8A-4147-A177-3AD203B41FA5}">
                      <a16:colId xmlns="" xmlns:a16="http://schemas.microsoft.com/office/drawing/2014/main" val="20002"/>
                    </a:ext>
                  </a:extLst>
                </a:gridCol>
              </a:tblGrid>
              <a:tr h="347419">
                <a:tc>
                  <a:txBody>
                    <a:bodyPr/>
                    <a:lstStyle/>
                    <a:p>
                      <a:pPr marL="45720" marR="0" algn="ctr">
                        <a:spcBef>
                          <a:spcPts val="0"/>
                        </a:spcBef>
                        <a:spcAft>
                          <a:spcPts val="0"/>
                        </a:spcAft>
                      </a:pPr>
                      <a:r>
                        <a:rPr lang="en-US" sz="1400" dirty="0">
                          <a:effectLst/>
                          <a:latin typeface="+mn-lt"/>
                        </a:rPr>
                        <a:t>ERG Name</a:t>
                      </a:r>
                      <a:endParaRPr lang="en-US" sz="1400" dirty="0">
                        <a:effectLst/>
                        <a:latin typeface="+mn-lt"/>
                        <a:ea typeface="MS Mincho"/>
                        <a:cs typeface="Times New Roman"/>
                      </a:endParaRPr>
                    </a:p>
                  </a:txBody>
                  <a:tcPr marL="68580" marR="68580" marT="0" marB="0"/>
                </a:tc>
                <a:tc>
                  <a:txBody>
                    <a:bodyPr/>
                    <a:lstStyle/>
                    <a:p>
                      <a:pPr marL="45720" marR="0" algn="ctr">
                        <a:spcBef>
                          <a:spcPts val="0"/>
                        </a:spcBef>
                        <a:spcAft>
                          <a:spcPts val="0"/>
                        </a:spcAft>
                      </a:pPr>
                      <a:r>
                        <a:rPr lang="en-US" sz="1400" dirty="0">
                          <a:effectLst/>
                          <a:latin typeface="+mn-lt"/>
                        </a:rPr>
                        <a:t>Amount</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dirty="0">
                          <a:effectLst/>
                          <a:latin typeface="+mn-lt"/>
                        </a:rPr>
                        <a:t>                            Scholastic Level</a:t>
                      </a:r>
                      <a:endParaRPr lang="en-US" sz="1400" dirty="0">
                        <a:effectLst/>
                        <a:latin typeface="+mn-lt"/>
                        <a:ea typeface="MS Mincho"/>
                        <a:cs typeface="Times New Roman"/>
                      </a:endParaRPr>
                    </a:p>
                  </a:txBody>
                  <a:tcPr marL="68580" marR="68580" marT="0" marB="0"/>
                </a:tc>
                <a:extLst>
                  <a:ext uri="{0D108BD9-81ED-4DB2-BD59-A6C34878D82A}">
                    <a16:rowId xmlns="" xmlns:a16="http://schemas.microsoft.com/office/drawing/2014/main" val="10000"/>
                  </a:ext>
                </a:extLst>
              </a:tr>
              <a:tr h="490296">
                <a:tc>
                  <a:txBody>
                    <a:bodyPr/>
                    <a:lstStyle/>
                    <a:p>
                      <a:pPr marL="45720" marR="0">
                        <a:spcBef>
                          <a:spcPts val="0"/>
                        </a:spcBef>
                        <a:spcAft>
                          <a:spcPts val="0"/>
                        </a:spcAft>
                      </a:pPr>
                      <a:r>
                        <a:rPr lang="en-US" sz="1400" dirty="0">
                          <a:effectLst/>
                          <a:latin typeface="+mn-lt"/>
                        </a:rPr>
                        <a:t>Access Network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a:t>
                      </a:r>
                      <a:r>
                        <a:rPr lang="en-US" sz="1400" b="1" dirty="0">
                          <a:solidFill>
                            <a:schemeClr val="tx1"/>
                          </a:solidFill>
                          <a:effectLst/>
                          <a:latin typeface="+mn-lt"/>
                        </a:rPr>
                        <a:t>3000</a:t>
                      </a:r>
                      <a:endParaRPr lang="en-US" sz="1400" b="1" dirty="0">
                        <a:solidFill>
                          <a:schemeClr val="tx1"/>
                        </a:solidFill>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College-bound high school seniors and continuing students</a:t>
                      </a:r>
                      <a:endParaRPr lang="en-US" sz="1400" dirty="0">
                        <a:effectLst/>
                        <a:latin typeface="+mn-lt"/>
                        <a:ea typeface="MS Mincho"/>
                        <a:cs typeface="Times New Roman"/>
                      </a:endParaRPr>
                    </a:p>
                  </a:txBody>
                  <a:tcPr marL="68580" marR="68580" marT="0" marB="0"/>
                </a:tc>
                <a:extLst>
                  <a:ext uri="{0D108BD9-81ED-4DB2-BD59-A6C34878D82A}">
                    <a16:rowId xmlns="" xmlns:a16="http://schemas.microsoft.com/office/drawing/2014/main" val="10001"/>
                  </a:ext>
                </a:extLst>
              </a:tr>
              <a:tr h="481594">
                <a:tc>
                  <a:txBody>
                    <a:bodyPr/>
                    <a:lstStyle/>
                    <a:p>
                      <a:pPr marL="45720" marR="0">
                        <a:spcBef>
                          <a:spcPts val="0"/>
                        </a:spcBef>
                        <a:spcAft>
                          <a:spcPts val="0"/>
                        </a:spcAft>
                      </a:pPr>
                      <a:r>
                        <a:rPr lang="en-US" sz="1400" dirty="0">
                          <a:effectLst/>
                          <a:latin typeface="+mn-lt"/>
                        </a:rPr>
                        <a:t>Black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$1000 - $5000</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College-bound high school seniors and continuing undergraduate college students</a:t>
                      </a:r>
                      <a:endParaRPr lang="en-US" sz="1400" dirty="0">
                        <a:effectLst/>
                        <a:latin typeface="+mn-lt"/>
                        <a:ea typeface="MS Mincho"/>
                        <a:cs typeface="Times New Roman"/>
                      </a:endParaRPr>
                    </a:p>
                  </a:txBody>
                  <a:tcPr marL="68580" marR="68580" marT="0" marB="0"/>
                </a:tc>
                <a:extLst>
                  <a:ext uri="{0D108BD9-81ED-4DB2-BD59-A6C34878D82A}">
                    <a16:rowId xmlns="" xmlns:a16="http://schemas.microsoft.com/office/drawing/2014/main" val="10002"/>
                  </a:ext>
                </a:extLst>
              </a:tr>
              <a:tr h="347419">
                <a:tc>
                  <a:txBody>
                    <a:bodyPr/>
                    <a:lstStyle/>
                    <a:p>
                      <a:pPr marL="45720" marR="0">
                        <a:spcBef>
                          <a:spcPts val="0"/>
                        </a:spcBef>
                        <a:spcAft>
                          <a:spcPts val="0"/>
                        </a:spcAft>
                      </a:pPr>
                      <a:r>
                        <a:rPr lang="en-US" sz="1400" dirty="0">
                          <a:effectLst/>
                          <a:latin typeface="+mn-lt"/>
                        </a:rPr>
                        <a:t>Asian ERG </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smtClean="0">
                          <a:effectLst/>
                          <a:latin typeface="+mn-lt"/>
                        </a:rPr>
                        <a:t>$1000 </a:t>
                      </a:r>
                      <a:r>
                        <a:rPr lang="en-US" sz="1400" b="1">
                          <a:effectLst/>
                          <a:latin typeface="+mn-lt"/>
                        </a:rPr>
                        <a:t>- </a:t>
                      </a:r>
                      <a:r>
                        <a:rPr lang="en-US" sz="1400" b="1" smtClean="0">
                          <a:effectLst/>
                          <a:latin typeface="+mn-lt"/>
                        </a:rPr>
                        <a:t>$5000</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College-bound high school seniors</a:t>
                      </a:r>
                      <a:endParaRPr lang="en-US" sz="1400" dirty="0">
                        <a:effectLst/>
                        <a:latin typeface="+mn-lt"/>
                        <a:ea typeface="MS Mincho"/>
                        <a:cs typeface="Times New Roman"/>
                      </a:endParaRPr>
                    </a:p>
                  </a:txBody>
                  <a:tcPr marL="68580" marR="68580" marT="0" marB="0"/>
                </a:tc>
                <a:extLst>
                  <a:ext uri="{0D108BD9-81ED-4DB2-BD59-A6C34878D82A}">
                    <a16:rowId xmlns="" xmlns:a16="http://schemas.microsoft.com/office/drawing/2014/main" val="10003"/>
                  </a:ext>
                </a:extLst>
              </a:tr>
              <a:tr h="347419">
                <a:tc>
                  <a:txBody>
                    <a:bodyPr/>
                    <a:lstStyle/>
                    <a:p>
                      <a:pPr marL="45720" marR="0">
                        <a:spcBef>
                          <a:spcPts val="0"/>
                        </a:spcBef>
                        <a:spcAft>
                          <a:spcPts val="0"/>
                        </a:spcAft>
                      </a:pPr>
                      <a:r>
                        <a:rPr lang="en-US" sz="1400" dirty="0">
                          <a:effectLst/>
                          <a:latin typeface="+mn-lt"/>
                        </a:rPr>
                        <a:t>Latino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$1000 - $2000</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College-bound high school seniors and continuing students</a:t>
                      </a:r>
                      <a:endParaRPr lang="en-US" sz="1400" dirty="0">
                        <a:effectLst/>
                        <a:latin typeface="+mn-lt"/>
                        <a:ea typeface="MS Mincho"/>
                        <a:cs typeface="Times New Roman"/>
                      </a:endParaRPr>
                    </a:p>
                  </a:txBody>
                  <a:tcPr marL="68580" marR="68580" marT="0" marB="0"/>
                </a:tc>
                <a:extLst>
                  <a:ext uri="{0D108BD9-81ED-4DB2-BD59-A6C34878D82A}">
                    <a16:rowId xmlns="" xmlns:a16="http://schemas.microsoft.com/office/drawing/2014/main" val="10004"/>
                  </a:ext>
                </a:extLst>
              </a:tr>
              <a:tr h="821170">
                <a:tc>
                  <a:txBody>
                    <a:bodyPr/>
                    <a:lstStyle/>
                    <a:p>
                      <a:pPr marL="45720" marR="0">
                        <a:spcBef>
                          <a:spcPts val="0"/>
                        </a:spcBef>
                        <a:spcAft>
                          <a:spcPts val="0"/>
                        </a:spcAft>
                      </a:pPr>
                      <a:r>
                        <a:rPr lang="en-US" sz="1400" dirty="0">
                          <a:effectLst/>
                          <a:latin typeface="+mn-lt"/>
                        </a:rPr>
                        <a:t>Legacy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$3000</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College-bound high school seniors, undergraduate and graduate students, and continuing students in certificate programs related to supporting Senior communities</a:t>
                      </a:r>
                      <a:endParaRPr lang="en-US" sz="1400" dirty="0">
                        <a:effectLst/>
                        <a:latin typeface="+mn-lt"/>
                        <a:ea typeface="MS Mincho"/>
                        <a:cs typeface="Times New Roman"/>
                      </a:endParaRPr>
                    </a:p>
                  </a:txBody>
                  <a:tcPr marL="68580" marR="68580" marT="0" marB="0"/>
                </a:tc>
                <a:extLst>
                  <a:ext uri="{0D108BD9-81ED-4DB2-BD59-A6C34878D82A}">
                    <a16:rowId xmlns="" xmlns:a16="http://schemas.microsoft.com/office/drawing/2014/main" val="10005"/>
                  </a:ext>
                </a:extLst>
              </a:tr>
              <a:tr h="347419">
                <a:tc>
                  <a:txBody>
                    <a:bodyPr/>
                    <a:lstStyle/>
                    <a:p>
                      <a:pPr marL="45720" marR="0">
                        <a:spcBef>
                          <a:spcPts val="0"/>
                        </a:spcBef>
                        <a:spcAft>
                          <a:spcPts val="0"/>
                        </a:spcAft>
                      </a:pPr>
                      <a:r>
                        <a:rPr lang="en-US" sz="1400" dirty="0">
                          <a:effectLst/>
                          <a:latin typeface="+mn-lt"/>
                        </a:rPr>
                        <a:t>NuEnergy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$1000 - $5000</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Continuing college students </a:t>
                      </a:r>
                      <a:r>
                        <a:rPr lang="en-US" sz="1400" b="1" i="1" dirty="0">
                          <a:effectLst/>
                          <a:latin typeface="+mn-lt"/>
                        </a:rPr>
                        <a:t>not</a:t>
                      </a:r>
                      <a:r>
                        <a:rPr lang="en-US" sz="1400" dirty="0">
                          <a:effectLst/>
                          <a:latin typeface="+mn-lt"/>
                        </a:rPr>
                        <a:t> graduating high school seniors</a:t>
                      </a:r>
                      <a:endParaRPr lang="en-US" sz="1400" dirty="0">
                        <a:effectLst/>
                        <a:latin typeface="+mn-lt"/>
                        <a:ea typeface="MS Mincho"/>
                        <a:cs typeface="Times New Roman"/>
                      </a:endParaRPr>
                    </a:p>
                  </a:txBody>
                  <a:tcPr marL="68580" marR="68580" marT="0" marB="0"/>
                </a:tc>
                <a:extLst>
                  <a:ext uri="{0D108BD9-81ED-4DB2-BD59-A6C34878D82A}">
                    <a16:rowId xmlns="" xmlns:a16="http://schemas.microsoft.com/office/drawing/2014/main" val="10006"/>
                  </a:ext>
                </a:extLst>
              </a:tr>
              <a:tr h="514815">
                <a:tc>
                  <a:txBody>
                    <a:bodyPr/>
                    <a:lstStyle/>
                    <a:p>
                      <a:pPr marL="45720" marR="0">
                        <a:spcBef>
                          <a:spcPts val="0"/>
                        </a:spcBef>
                        <a:spcAft>
                          <a:spcPts val="0"/>
                        </a:spcAft>
                      </a:pPr>
                      <a:r>
                        <a:rPr lang="en-US" sz="1400" dirty="0">
                          <a:effectLst/>
                          <a:latin typeface="+mn-lt"/>
                        </a:rPr>
                        <a:t>Pride Network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$6000</a:t>
                      </a:r>
                      <a:endParaRPr lang="en-US" sz="1400" b="1" dirty="0">
                        <a:effectLst/>
                        <a:latin typeface="+mn-lt"/>
                        <a:ea typeface="MS Mincho"/>
                        <a:cs typeface="Times New Roman"/>
                      </a:endParaRPr>
                    </a:p>
                  </a:txBody>
                  <a:tcPr marL="68580" marR="68580" marT="0" marB="0"/>
                </a:tc>
                <a:tc>
                  <a:txBody>
                    <a:bodyPr/>
                    <a:lstStyle/>
                    <a:p>
                      <a:r>
                        <a:rPr lang="en-US" sz="1400" kern="1200" dirty="0">
                          <a:solidFill>
                            <a:schemeClr val="dk1"/>
                          </a:solidFill>
                          <a:effectLst/>
                          <a:latin typeface="+mn-lt"/>
                          <a:ea typeface="+mn-ea"/>
                          <a:cs typeface="+mn-cs"/>
                        </a:rPr>
                        <a:t>High school or community college graduate between July 2014 and June 30, 2019</a:t>
                      </a:r>
                    </a:p>
                  </a:txBody>
                  <a:tcPr marL="68580" marR="68580" marT="0" marB="0"/>
                </a:tc>
                <a:extLst>
                  <a:ext uri="{0D108BD9-81ED-4DB2-BD59-A6C34878D82A}">
                    <a16:rowId xmlns="" xmlns:a16="http://schemas.microsoft.com/office/drawing/2014/main" val="10007"/>
                  </a:ext>
                </a:extLst>
              </a:tr>
              <a:tr h="524271">
                <a:tc>
                  <a:txBody>
                    <a:bodyPr/>
                    <a:lstStyle/>
                    <a:p>
                      <a:pPr marL="45720" marR="0">
                        <a:spcBef>
                          <a:spcPts val="0"/>
                        </a:spcBef>
                        <a:spcAft>
                          <a:spcPts val="0"/>
                        </a:spcAft>
                      </a:pPr>
                      <a:r>
                        <a:rPr lang="en-US" sz="1400" dirty="0">
                          <a:effectLst/>
                          <a:latin typeface="+mn-lt"/>
                        </a:rPr>
                        <a:t>PSEA</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$1000</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Restricted to PG&amp;E Employee Dependents </a:t>
                      </a:r>
                      <a:r>
                        <a:rPr lang="en-US" sz="1400" b="1" i="1" dirty="0">
                          <a:effectLst/>
                          <a:latin typeface="+mn-lt"/>
                        </a:rPr>
                        <a:t>only</a:t>
                      </a:r>
                    </a:p>
                    <a:p>
                      <a:pPr marL="45720" marR="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mn-lt"/>
                        </a:rPr>
                        <a:t>College-bound high school seniors and continuing students</a:t>
                      </a:r>
                      <a:endParaRPr lang="en-US" sz="1400" dirty="0">
                        <a:effectLst/>
                        <a:latin typeface="+mn-lt"/>
                        <a:ea typeface="MS Mincho"/>
                        <a:cs typeface="Times New Roman"/>
                      </a:endParaRPr>
                    </a:p>
                  </a:txBody>
                  <a:tcPr marL="68580" marR="68580" marT="0" marB="0"/>
                </a:tc>
                <a:extLst>
                  <a:ext uri="{0D108BD9-81ED-4DB2-BD59-A6C34878D82A}">
                    <a16:rowId xmlns="" xmlns:a16="http://schemas.microsoft.com/office/drawing/2014/main" val="10008"/>
                  </a:ext>
                </a:extLst>
              </a:tr>
              <a:tr h="347419">
                <a:tc>
                  <a:txBody>
                    <a:bodyPr/>
                    <a:lstStyle/>
                    <a:p>
                      <a:pPr marL="45720" marR="0">
                        <a:spcBef>
                          <a:spcPts val="0"/>
                        </a:spcBef>
                        <a:spcAft>
                          <a:spcPts val="0"/>
                        </a:spcAft>
                      </a:pPr>
                      <a:r>
                        <a:rPr lang="en-US" sz="1400" dirty="0">
                          <a:effectLst/>
                          <a:latin typeface="+mn-lt"/>
                          <a:ea typeface="MS Mincho"/>
                          <a:cs typeface="Times New Roman"/>
                        </a:rPr>
                        <a:t>SHPE</a:t>
                      </a:r>
                    </a:p>
                  </a:txBody>
                  <a:tcPr marL="68580" marR="68580" marT="0" marB="0"/>
                </a:tc>
                <a:tc>
                  <a:txBody>
                    <a:bodyPr/>
                    <a:lstStyle/>
                    <a:p>
                      <a:pPr marL="45720" marR="0">
                        <a:spcBef>
                          <a:spcPts val="0"/>
                        </a:spcBef>
                        <a:spcAft>
                          <a:spcPts val="0"/>
                        </a:spcAft>
                      </a:pPr>
                      <a:r>
                        <a:rPr lang="en-US" sz="1400" b="1" dirty="0">
                          <a:effectLst/>
                          <a:latin typeface="+mn-lt"/>
                          <a:ea typeface="MS Mincho"/>
                          <a:cs typeface="Times New Roman"/>
                        </a:rPr>
                        <a:t>$500 - $2000</a:t>
                      </a:r>
                    </a:p>
                  </a:txBody>
                  <a:tcPr marL="68580" marR="68580" marT="0" marB="0"/>
                </a:tc>
                <a:tc>
                  <a:txBody>
                    <a:bodyPr/>
                    <a:lstStyle/>
                    <a:p>
                      <a:pPr marL="45720" marR="0">
                        <a:spcBef>
                          <a:spcPts val="0"/>
                        </a:spcBef>
                        <a:spcAft>
                          <a:spcPts val="0"/>
                        </a:spcAft>
                      </a:pPr>
                      <a:r>
                        <a:rPr lang="en-US" sz="1400" dirty="0">
                          <a:effectLst/>
                          <a:latin typeface="+mn-lt"/>
                        </a:rPr>
                        <a:t>College-bound high school seniors and continuing students</a:t>
                      </a:r>
                      <a:endParaRPr lang="en-US" sz="1400" dirty="0">
                        <a:effectLst/>
                        <a:latin typeface="+mn-lt"/>
                        <a:ea typeface="MS Mincho"/>
                        <a:cs typeface="Times New Roman"/>
                      </a:endParaRPr>
                    </a:p>
                  </a:txBody>
                  <a:tcPr marL="68580" marR="68580" marT="0" marB="0"/>
                </a:tc>
                <a:extLst>
                  <a:ext uri="{0D108BD9-81ED-4DB2-BD59-A6C34878D82A}">
                    <a16:rowId xmlns="" xmlns:a16="http://schemas.microsoft.com/office/drawing/2014/main" val="1774503085"/>
                  </a:ext>
                </a:extLst>
              </a:tr>
              <a:tr h="347419">
                <a:tc>
                  <a:txBody>
                    <a:bodyPr/>
                    <a:lstStyle/>
                    <a:p>
                      <a:pPr marL="45720" marR="0">
                        <a:spcBef>
                          <a:spcPts val="0"/>
                        </a:spcBef>
                        <a:spcAft>
                          <a:spcPts val="0"/>
                        </a:spcAft>
                      </a:pPr>
                      <a:r>
                        <a:rPr lang="en-US" sz="1400" dirty="0">
                          <a:effectLst/>
                          <a:latin typeface="+mn-lt"/>
                        </a:rPr>
                        <a:t>Samahan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$1000 - $2000</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College-bound high school seniors</a:t>
                      </a:r>
                      <a:endParaRPr lang="en-US" sz="1400" dirty="0">
                        <a:effectLst/>
                        <a:latin typeface="+mn-lt"/>
                        <a:ea typeface="MS Mincho"/>
                        <a:cs typeface="Times New Roman"/>
                      </a:endParaRPr>
                    </a:p>
                  </a:txBody>
                  <a:tcPr marL="68580" marR="68580" marT="0" marB="0"/>
                </a:tc>
                <a:extLst>
                  <a:ext uri="{0D108BD9-81ED-4DB2-BD59-A6C34878D82A}">
                    <a16:rowId xmlns="" xmlns:a16="http://schemas.microsoft.com/office/drawing/2014/main" val="10009"/>
                  </a:ext>
                </a:extLst>
              </a:tr>
              <a:tr h="347419">
                <a:tc>
                  <a:txBody>
                    <a:bodyPr/>
                    <a:lstStyle/>
                    <a:p>
                      <a:pPr marL="45720" marR="0">
                        <a:spcBef>
                          <a:spcPts val="0"/>
                        </a:spcBef>
                        <a:spcAft>
                          <a:spcPts val="0"/>
                        </a:spcAft>
                      </a:pPr>
                      <a:r>
                        <a:rPr lang="en-US" sz="1400" dirty="0">
                          <a:effectLst/>
                          <a:latin typeface="+mn-lt"/>
                        </a:rPr>
                        <a:t>Veterans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$5000 or</a:t>
                      </a:r>
                      <a:r>
                        <a:rPr lang="en-US" sz="1400" b="1" baseline="0" dirty="0">
                          <a:effectLst/>
                          <a:latin typeface="+mn-lt"/>
                        </a:rPr>
                        <a:t> more</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College-bound high school seniors and continuing students</a:t>
                      </a:r>
                      <a:endParaRPr lang="en-US" sz="1400" dirty="0">
                        <a:effectLst/>
                        <a:latin typeface="+mn-lt"/>
                        <a:ea typeface="MS Mincho"/>
                        <a:cs typeface="Times New Roman"/>
                      </a:endParaRPr>
                    </a:p>
                  </a:txBody>
                  <a:tcPr marL="68580" marR="68580" marT="0" marB="0"/>
                </a:tc>
                <a:extLst>
                  <a:ext uri="{0D108BD9-81ED-4DB2-BD59-A6C34878D82A}">
                    <a16:rowId xmlns="" xmlns:a16="http://schemas.microsoft.com/office/drawing/2014/main" val="10010"/>
                  </a:ext>
                </a:extLst>
              </a:tr>
              <a:tr h="567072">
                <a:tc>
                  <a:txBody>
                    <a:bodyPr/>
                    <a:lstStyle/>
                    <a:p>
                      <a:pPr marL="45720" marR="0">
                        <a:spcBef>
                          <a:spcPts val="0"/>
                        </a:spcBef>
                        <a:spcAft>
                          <a:spcPts val="0"/>
                        </a:spcAft>
                      </a:pPr>
                      <a:r>
                        <a:rPr lang="en-US" sz="1400" dirty="0">
                          <a:effectLst/>
                          <a:latin typeface="+mn-lt"/>
                        </a:rPr>
                        <a:t>Women's Network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$3000 - $5000</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College-bound high school seniors</a:t>
                      </a:r>
                      <a:endParaRPr lang="en-US" sz="1400" dirty="0">
                        <a:effectLst/>
                        <a:latin typeface="+mn-lt"/>
                        <a:ea typeface="MS Mincho"/>
                        <a:cs typeface="Times New Roman"/>
                      </a:endParaRPr>
                    </a:p>
                  </a:txBody>
                  <a:tcPr marL="68580" marR="68580" marT="0" marB="0"/>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899956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8229600" cy="487362"/>
          </a:xfrm>
        </p:spPr>
        <p:txBody>
          <a:bodyPr>
            <a:normAutofit fontScale="90000"/>
          </a:bodyPr>
          <a:lstStyle/>
          <a:p>
            <a:r>
              <a:rPr lang="en-US" sz="2400" b="1" dirty="0"/>
              <a:t>ERG Required GPA &amp; Targeted Majors Eligibility</a:t>
            </a:r>
            <a:br>
              <a:rPr lang="en-US" sz="2400" b="1" dirty="0"/>
            </a:b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40073036"/>
              </p:ext>
            </p:extLst>
          </p:nvPr>
        </p:nvGraphicFramePr>
        <p:xfrm>
          <a:off x="228600" y="564833"/>
          <a:ext cx="8741741" cy="5972174"/>
        </p:xfrm>
        <a:graphic>
          <a:graphicData uri="http://schemas.openxmlformats.org/drawingml/2006/table">
            <a:tbl>
              <a:tblPr firstRow="1" firstCol="1" bandRow="1">
                <a:tableStyleId>{5C22544A-7EE6-4342-B048-85BDC9FD1C3A}</a:tableStyleId>
              </a:tblPr>
              <a:tblGrid>
                <a:gridCol w="1447800">
                  <a:extLst>
                    <a:ext uri="{9D8B030D-6E8A-4147-A177-3AD203B41FA5}">
                      <a16:colId xmlns="" xmlns:a16="http://schemas.microsoft.com/office/drawing/2014/main" val="20000"/>
                    </a:ext>
                  </a:extLst>
                </a:gridCol>
                <a:gridCol w="1295400">
                  <a:extLst>
                    <a:ext uri="{9D8B030D-6E8A-4147-A177-3AD203B41FA5}">
                      <a16:colId xmlns="" xmlns:a16="http://schemas.microsoft.com/office/drawing/2014/main" val="20001"/>
                    </a:ext>
                  </a:extLst>
                </a:gridCol>
                <a:gridCol w="1524000">
                  <a:extLst>
                    <a:ext uri="{9D8B030D-6E8A-4147-A177-3AD203B41FA5}">
                      <a16:colId xmlns="" xmlns:a16="http://schemas.microsoft.com/office/drawing/2014/main" val="20002"/>
                    </a:ext>
                  </a:extLst>
                </a:gridCol>
                <a:gridCol w="4474541">
                  <a:extLst>
                    <a:ext uri="{9D8B030D-6E8A-4147-A177-3AD203B41FA5}">
                      <a16:colId xmlns="" xmlns:a16="http://schemas.microsoft.com/office/drawing/2014/main" val="20003"/>
                    </a:ext>
                  </a:extLst>
                </a:gridCol>
              </a:tblGrid>
              <a:tr h="366713">
                <a:tc>
                  <a:txBody>
                    <a:bodyPr/>
                    <a:lstStyle/>
                    <a:p>
                      <a:pPr marL="45720" marR="0" algn="ctr">
                        <a:spcBef>
                          <a:spcPts val="0"/>
                        </a:spcBef>
                        <a:spcAft>
                          <a:spcPts val="0"/>
                        </a:spcAft>
                      </a:pPr>
                      <a:r>
                        <a:rPr lang="en-US" sz="1600" dirty="0">
                          <a:effectLst/>
                        </a:rPr>
                        <a:t>ERG Name</a:t>
                      </a:r>
                      <a:endParaRPr lang="en-US" sz="1600" dirty="0">
                        <a:effectLst/>
                        <a:latin typeface="Cambria"/>
                        <a:ea typeface="MS Mincho"/>
                        <a:cs typeface="Times New Roman"/>
                      </a:endParaRPr>
                    </a:p>
                  </a:txBody>
                  <a:tcPr marL="68580" marR="68580" marT="0" marB="0"/>
                </a:tc>
                <a:tc>
                  <a:txBody>
                    <a:bodyPr/>
                    <a:lstStyle/>
                    <a:p>
                      <a:pPr marL="45720" marR="0" algn="ctr">
                        <a:spcBef>
                          <a:spcPts val="0"/>
                        </a:spcBef>
                        <a:spcAft>
                          <a:spcPts val="0"/>
                        </a:spcAft>
                      </a:pPr>
                      <a:r>
                        <a:rPr lang="en-US" sz="1600" dirty="0">
                          <a:effectLst/>
                        </a:rPr>
                        <a:t>GPA</a:t>
                      </a:r>
                      <a:endParaRPr lang="en-US" sz="1600" dirty="0">
                        <a:effectLst/>
                        <a:latin typeface="Cambria"/>
                        <a:ea typeface="MS Mincho"/>
                        <a:cs typeface="Times New Roman"/>
                      </a:endParaRPr>
                    </a:p>
                  </a:txBody>
                  <a:tcPr marL="68580" marR="68580" marT="0" marB="0"/>
                </a:tc>
                <a:tc>
                  <a:txBody>
                    <a:bodyPr/>
                    <a:lstStyle/>
                    <a:p>
                      <a:pPr marL="45720" marR="0" algn="ctr">
                        <a:spcBef>
                          <a:spcPts val="0"/>
                        </a:spcBef>
                        <a:spcAft>
                          <a:spcPts val="0"/>
                        </a:spcAft>
                      </a:pPr>
                      <a:r>
                        <a:rPr lang="en-US" sz="1600" dirty="0">
                          <a:effectLst/>
                          <a:latin typeface="Cambria"/>
                          <a:ea typeface="MS Mincho"/>
                          <a:cs typeface="Times New Roman"/>
                        </a:rPr>
                        <a:t>SAT/ACT</a:t>
                      </a:r>
                    </a:p>
                  </a:txBody>
                  <a:tcPr marL="68580" marR="68580" marT="0" marB="0"/>
                </a:tc>
                <a:tc>
                  <a:txBody>
                    <a:bodyPr/>
                    <a:lstStyle/>
                    <a:p>
                      <a:pPr marL="45720" marR="0" algn="l">
                        <a:spcBef>
                          <a:spcPts val="0"/>
                        </a:spcBef>
                        <a:spcAft>
                          <a:spcPts val="0"/>
                        </a:spcAft>
                      </a:pPr>
                      <a:r>
                        <a:rPr lang="en-US" sz="1600" dirty="0">
                          <a:effectLst/>
                          <a:latin typeface="+mn-lt"/>
                          <a:ea typeface="+mn-ea"/>
                          <a:cs typeface="+mn-cs"/>
                        </a:rPr>
                        <a:t>                                   Majors</a:t>
                      </a:r>
                      <a:endParaRPr lang="en-US" sz="1600" dirty="0">
                        <a:effectLst/>
                        <a:latin typeface="Cambria"/>
                        <a:ea typeface="MS Mincho"/>
                        <a:cs typeface="Times New Roman"/>
                      </a:endParaRPr>
                    </a:p>
                  </a:txBody>
                  <a:tcPr marL="68580" marR="68580" marT="0" marB="0"/>
                </a:tc>
                <a:extLst>
                  <a:ext uri="{0D108BD9-81ED-4DB2-BD59-A6C34878D82A}">
                    <a16:rowId xmlns="" xmlns:a16="http://schemas.microsoft.com/office/drawing/2014/main" val="10000"/>
                  </a:ext>
                </a:extLst>
              </a:tr>
              <a:tr h="547687">
                <a:tc>
                  <a:txBody>
                    <a:bodyPr/>
                    <a:lstStyle/>
                    <a:p>
                      <a:pPr marL="45720" marR="0">
                        <a:spcBef>
                          <a:spcPts val="0"/>
                        </a:spcBef>
                        <a:spcAft>
                          <a:spcPts val="0"/>
                        </a:spcAft>
                      </a:pPr>
                      <a:r>
                        <a:rPr lang="en-US" sz="1400" dirty="0">
                          <a:effectLst/>
                          <a:latin typeface="+mn-lt"/>
                        </a:rPr>
                        <a:t>Access Network ERG</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dirty="0">
                          <a:effectLst/>
                          <a:latin typeface="+mn-lt"/>
                          <a:ea typeface="+mn-ea"/>
                          <a:cs typeface="+mn-cs"/>
                        </a:rPr>
                        <a:t>3.0 weighted</a:t>
                      </a:r>
                      <a:endParaRPr lang="en-US" sz="1400" b="1"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txBody>
                  <a:tcPr marL="68580" marR="68580" marT="0" marB="0"/>
                </a:tc>
                <a:tc>
                  <a:txBody>
                    <a:bodyPr/>
                    <a:lstStyle/>
                    <a:p>
                      <a:r>
                        <a:rPr lang="en-US" sz="1400" dirty="0">
                          <a:latin typeface="+mn-lt"/>
                        </a:rPr>
                        <a:t>All majors eligible; Encourage medical, psychology or physical therapy</a:t>
                      </a:r>
                    </a:p>
                  </a:txBody>
                  <a:tcPr marL="68580" marR="68580" marT="0" marB="0"/>
                </a:tc>
                <a:extLst>
                  <a:ext uri="{0D108BD9-81ED-4DB2-BD59-A6C34878D82A}">
                    <a16:rowId xmlns="" xmlns:a16="http://schemas.microsoft.com/office/drawing/2014/main" val="10001"/>
                  </a:ext>
                </a:extLst>
              </a:tr>
              <a:tr h="501967">
                <a:tc>
                  <a:txBody>
                    <a:bodyPr/>
                    <a:lstStyle/>
                    <a:p>
                      <a:pPr marL="45720" marR="0">
                        <a:spcBef>
                          <a:spcPts val="0"/>
                        </a:spcBef>
                        <a:spcAft>
                          <a:spcPts val="0"/>
                        </a:spcAft>
                      </a:pPr>
                      <a:r>
                        <a:rPr lang="en-US" sz="1400" dirty="0">
                          <a:effectLst/>
                          <a:latin typeface="+mn-lt"/>
                        </a:rPr>
                        <a:t>Black ERG</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baseline="0" dirty="0">
                          <a:effectLst/>
                          <a:latin typeface="+mn-lt"/>
                          <a:ea typeface="+mn-ea"/>
                          <a:cs typeface="+mn-cs"/>
                        </a:rPr>
                        <a:t>3.0 un-weighted</a:t>
                      </a:r>
                    </a:p>
                  </a:txBody>
                  <a:tcPr marL="68580" marR="68580" marT="0" marB="0"/>
                </a:tc>
                <a:tc>
                  <a:txBody>
                    <a:bodyPr/>
                    <a:lstStyle/>
                    <a:p>
                      <a:pPr marL="45720" marR="0">
                        <a:spcBef>
                          <a:spcPts val="0"/>
                        </a:spcBef>
                        <a:spcAft>
                          <a:spcPts val="0"/>
                        </a:spcAft>
                      </a:pPr>
                      <a:r>
                        <a:rPr lang="en-US" sz="1400" b="0" dirty="0">
                          <a:effectLst/>
                          <a:latin typeface="+mn-lt"/>
                          <a:ea typeface="MS Mincho"/>
                          <a:cs typeface="Times New Roman"/>
                        </a:rPr>
                        <a:t>Not required</a:t>
                      </a:r>
                    </a:p>
                  </a:txBody>
                  <a:tcPr marL="68580" marR="68580" marT="0" marB="0"/>
                </a:tc>
                <a:tc>
                  <a:txBody>
                    <a:bodyPr/>
                    <a:lstStyle/>
                    <a:p>
                      <a:pPr marL="45720" marR="0">
                        <a:spcBef>
                          <a:spcPts val="0"/>
                        </a:spcBef>
                        <a:spcAft>
                          <a:spcPts val="0"/>
                        </a:spcAft>
                      </a:pPr>
                      <a:r>
                        <a:rPr lang="en-US" sz="1400" dirty="0">
                          <a:latin typeface="+mn-lt"/>
                        </a:rPr>
                        <a:t>All majors eligible; Encourage STEM</a:t>
                      </a:r>
                      <a:r>
                        <a:rPr lang="en-US" sz="1400" baseline="0" dirty="0">
                          <a:latin typeface="+mn-lt"/>
                        </a:rPr>
                        <a:t>, </a:t>
                      </a:r>
                      <a:r>
                        <a:rPr lang="en-US" sz="1400" dirty="0">
                          <a:latin typeface="+mn-lt"/>
                        </a:rPr>
                        <a:t>Business, Environmental, or Energy related</a:t>
                      </a:r>
                      <a:endParaRPr lang="en-US" sz="1400" dirty="0">
                        <a:effectLst/>
                        <a:latin typeface="+mn-lt"/>
                        <a:ea typeface="MS Mincho"/>
                        <a:cs typeface="Times New Roman"/>
                      </a:endParaRPr>
                    </a:p>
                  </a:txBody>
                  <a:tcPr marL="68580" marR="68580" marT="0" marB="0"/>
                </a:tc>
                <a:extLst>
                  <a:ext uri="{0D108BD9-81ED-4DB2-BD59-A6C34878D82A}">
                    <a16:rowId xmlns="" xmlns:a16="http://schemas.microsoft.com/office/drawing/2014/main" val="10002"/>
                  </a:ext>
                </a:extLst>
              </a:tr>
              <a:tr h="533400">
                <a:tc>
                  <a:txBody>
                    <a:bodyPr/>
                    <a:lstStyle/>
                    <a:p>
                      <a:pPr marL="45720" marR="0">
                        <a:spcBef>
                          <a:spcPts val="0"/>
                        </a:spcBef>
                        <a:spcAft>
                          <a:spcPts val="0"/>
                        </a:spcAft>
                      </a:pPr>
                      <a:r>
                        <a:rPr lang="en-US" sz="1400" dirty="0">
                          <a:effectLst/>
                          <a:latin typeface="+mn-lt"/>
                        </a:rPr>
                        <a:t>Asian ERG </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dirty="0" smtClean="0">
                          <a:effectLst/>
                          <a:latin typeface="+mn-lt"/>
                          <a:ea typeface="+mn-ea"/>
                          <a:cs typeface="+mn-cs"/>
                        </a:rPr>
                        <a:t>3.0</a:t>
                      </a:r>
                      <a:r>
                        <a:rPr lang="en-US" sz="1400" b="1" baseline="0" dirty="0" smtClean="0">
                          <a:effectLst/>
                          <a:latin typeface="+mn-lt"/>
                          <a:ea typeface="+mn-ea"/>
                          <a:cs typeface="+mn-cs"/>
                        </a:rPr>
                        <a:t> </a:t>
                      </a:r>
                      <a:r>
                        <a:rPr lang="en-US" sz="1400" b="1" baseline="0" dirty="0">
                          <a:effectLst/>
                          <a:latin typeface="+mn-lt"/>
                          <a:ea typeface="+mn-ea"/>
                          <a:cs typeface="+mn-cs"/>
                        </a:rPr>
                        <a:t>un-weighted</a:t>
                      </a:r>
                      <a:endParaRPr lang="en-US" sz="1400" b="1"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rPr>
                        <a:t>Not Required</a:t>
                      </a:r>
                    </a:p>
                  </a:txBody>
                  <a:tcPr marL="68580" marR="68580" marT="0" marB="0"/>
                </a:tc>
                <a:tc>
                  <a:txBody>
                    <a:bodyPr/>
                    <a:lstStyle/>
                    <a:p>
                      <a:pPr marL="45720" marR="0">
                        <a:spcBef>
                          <a:spcPts val="0"/>
                        </a:spcBef>
                        <a:spcAft>
                          <a:spcPts val="0"/>
                        </a:spcAft>
                      </a:pPr>
                      <a:r>
                        <a:rPr lang="en-US" sz="1400" dirty="0">
                          <a:latin typeface="+mn-lt"/>
                        </a:rPr>
                        <a:t>All majors </a:t>
                      </a:r>
                      <a:r>
                        <a:rPr lang="en-US" sz="1400" dirty="0" smtClean="0">
                          <a:latin typeface="+mn-lt"/>
                        </a:rPr>
                        <a:t>eligible. </a:t>
                      </a:r>
                      <a:r>
                        <a:rPr lang="en-US" sz="1400" dirty="0">
                          <a:latin typeface="+mn-lt"/>
                        </a:rPr>
                        <a:t>Encourage engineering IT, business, environmental or energy related</a:t>
                      </a:r>
                      <a:endParaRPr lang="en-US" sz="1400" dirty="0">
                        <a:effectLst/>
                        <a:latin typeface="+mn-lt"/>
                        <a:ea typeface="MS Mincho"/>
                        <a:cs typeface="Times New Roman"/>
                      </a:endParaRPr>
                    </a:p>
                  </a:txBody>
                  <a:tcPr marL="68580" marR="68580" marT="0" marB="0"/>
                </a:tc>
                <a:extLst>
                  <a:ext uri="{0D108BD9-81ED-4DB2-BD59-A6C34878D82A}">
                    <a16:rowId xmlns="" xmlns:a16="http://schemas.microsoft.com/office/drawing/2014/main" val="10003"/>
                  </a:ext>
                </a:extLst>
              </a:tr>
              <a:tr h="288607">
                <a:tc>
                  <a:txBody>
                    <a:bodyPr/>
                    <a:lstStyle/>
                    <a:p>
                      <a:pPr marL="45720" marR="0">
                        <a:spcBef>
                          <a:spcPts val="0"/>
                        </a:spcBef>
                        <a:spcAft>
                          <a:spcPts val="0"/>
                        </a:spcAft>
                      </a:pPr>
                      <a:r>
                        <a:rPr lang="en-US" sz="1400" dirty="0">
                          <a:effectLst/>
                          <a:latin typeface="+mn-lt"/>
                        </a:rPr>
                        <a:t>Latino ERG</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dirty="0">
                          <a:effectLst/>
                          <a:latin typeface="+mn-lt"/>
                          <a:ea typeface="+mn-ea"/>
                          <a:cs typeface="+mn-cs"/>
                        </a:rPr>
                        <a:t>2.5 weighted</a:t>
                      </a:r>
                      <a:endParaRPr lang="en-US" sz="1400" b="1"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txBody>
                  <a:tcPr marL="68580" marR="68580" marT="0" marB="0"/>
                </a:tc>
                <a:tc>
                  <a:txBody>
                    <a:bodyPr/>
                    <a:lstStyle/>
                    <a:p>
                      <a:r>
                        <a:rPr lang="en-US" sz="1400" dirty="0">
                          <a:latin typeface="+mn-lt"/>
                        </a:rPr>
                        <a:t>No major required</a:t>
                      </a:r>
                    </a:p>
                  </a:txBody>
                  <a:tcPr marL="68580" marR="68580" marT="0" marB="0"/>
                </a:tc>
                <a:extLst>
                  <a:ext uri="{0D108BD9-81ED-4DB2-BD59-A6C34878D82A}">
                    <a16:rowId xmlns="" xmlns:a16="http://schemas.microsoft.com/office/drawing/2014/main" val="10004"/>
                  </a:ext>
                </a:extLst>
              </a:tr>
              <a:tr h="395287">
                <a:tc>
                  <a:txBody>
                    <a:bodyPr/>
                    <a:lstStyle/>
                    <a:p>
                      <a:pPr marL="45720" marR="0">
                        <a:spcBef>
                          <a:spcPts val="0"/>
                        </a:spcBef>
                        <a:spcAft>
                          <a:spcPts val="0"/>
                        </a:spcAft>
                      </a:pPr>
                      <a:r>
                        <a:rPr lang="en-US" sz="1400" dirty="0">
                          <a:effectLst/>
                          <a:latin typeface="+mn-lt"/>
                        </a:rPr>
                        <a:t>Legacy ERG</a:t>
                      </a:r>
                      <a:endParaRPr lang="en-US" sz="1400"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mn-lt"/>
                          <a:ea typeface="+mn-ea"/>
                          <a:cs typeface="+mn-cs"/>
                        </a:rPr>
                        <a:t>No</a:t>
                      </a:r>
                      <a:r>
                        <a:rPr lang="en-US" sz="1400" b="1" baseline="0" dirty="0">
                          <a:effectLst/>
                          <a:latin typeface="+mn-lt"/>
                          <a:ea typeface="+mn-ea"/>
                          <a:cs typeface="+mn-cs"/>
                        </a:rPr>
                        <a:t> minimum</a:t>
                      </a:r>
                      <a:endParaRPr lang="en-US" sz="1400" b="1" dirty="0">
                        <a:effectLst/>
                        <a:latin typeface="+mn-lt"/>
                        <a:ea typeface="MS Mincho"/>
                        <a:cs typeface="Times New Roman"/>
                      </a:endParaRPr>
                    </a:p>
                    <a:p>
                      <a:pPr marL="45720" marR="0" algn="l">
                        <a:spcBef>
                          <a:spcPts val="0"/>
                        </a:spcBef>
                        <a:spcAft>
                          <a:spcPts val="0"/>
                        </a:spcAft>
                      </a:pPr>
                      <a:endParaRPr lang="en-US" sz="1400" b="1"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txBody>
                  <a:tcPr marL="68580" marR="68580" marT="0" marB="0"/>
                </a:tc>
                <a:tc>
                  <a:txBody>
                    <a:bodyPr/>
                    <a:lstStyle/>
                    <a:p>
                      <a:pPr marL="45720" marR="0">
                        <a:spcBef>
                          <a:spcPts val="0"/>
                        </a:spcBef>
                        <a:spcAft>
                          <a:spcPts val="0"/>
                        </a:spcAft>
                      </a:pPr>
                      <a:r>
                        <a:rPr lang="en-US" sz="1400" i="1" dirty="0">
                          <a:solidFill>
                            <a:schemeClr val="tx1"/>
                          </a:solidFill>
                          <a:effectLst/>
                          <a:latin typeface="+mn-lt"/>
                        </a:rPr>
                        <a:t>See supplemental scholarship application </a:t>
                      </a:r>
                      <a:endParaRPr lang="en-US" sz="1400" i="1" dirty="0">
                        <a:solidFill>
                          <a:schemeClr val="tx1"/>
                        </a:solidFill>
                        <a:effectLst/>
                        <a:latin typeface="+mn-lt"/>
                        <a:ea typeface="MS Mincho"/>
                        <a:cs typeface="Times New Roman"/>
                      </a:endParaRPr>
                    </a:p>
                  </a:txBody>
                  <a:tcPr marL="68580" marR="68580" marT="0" marB="0"/>
                </a:tc>
                <a:extLst>
                  <a:ext uri="{0D108BD9-81ED-4DB2-BD59-A6C34878D82A}">
                    <a16:rowId xmlns="" xmlns:a16="http://schemas.microsoft.com/office/drawing/2014/main" val="10005"/>
                  </a:ext>
                </a:extLst>
              </a:tr>
              <a:tr h="593407">
                <a:tc>
                  <a:txBody>
                    <a:bodyPr/>
                    <a:lstStyle/>
                    <a:p>
                      <a:pPr marL="45720" marR="0">
                        <a:spcBef>
                          <a:spcPts val="0"/>
                        </a:spcBef>
                        <a:spcAft>
                          <a:spcPts val="0"/>
                        </a:spcAft>
                      </a:pPr>
                      <a:r>
                        <a:rPr lang="en-US" sz="1400" dirty="0">
                          <a:effectLst/>
                          <a:latin typeface="+mn-lt"/>
                        </a:rPr>
                        <a:t>NuEnergy ERG</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dirty="0">
                          <a:effectLst/>
                          <a:latin typeface="+mn-lt"/>
                          <a:ea typeface="+mn-ea"/>
                          <a:cs typeface="+mn-cs"/>
                        </a:rPr>
                        <a:t>3.0</a:t>
                      </a:r>
                      <a:r>
                        <a:rPr lang="en-US" sz="1400" b="1" baseline="0" dirty="0">
                          <a:effectLst/>
                          <a:latin typeface="+mn-lt"/>
                          <a:ea typeface="+mn-ea"/>
                          <a:cs typeface="+mn-cs"/>
                        </a:rPr>
                        <a:t> weighted</a:t>
                      </a: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txBody>
                  <a:tcPr marL="68580" marR="68580" marT="0" marB="0"/>
                </a:tc>
                <a:tc>
                  <a:txBody>
                    <a:bodyPr/>
                    <a:lstStyle/>
                    <a:p>
                      <a:pPr marL="45720" marR="0">
                        <a:spcBef>
                          <a:spcPts val="0"/>
                        </a:spcBef>
                        <a:spcAft>
                          <a:spcPts val="0"/>
                        </a:spcAft>
                      </a:pPr>
                      <a:r>
                        <a:rPr lang="en-US" sz="1400" dirty="0">
                          <a:latin typeface="+mn-lt"/>
                        </a:rPr>
                        <a:t>All majors eligible; Encourage engineering IT, business environmental or energy related</a:t>
                      </a:r>
                      <a:endParaRPr lang="en-US" sz="1400" dirty="0">
                        <a:effectLst/>
                        <a:latin typeface="+mn-lt"/>
                        <a:ea typeface="MS Mincho"/>
                        <a:cs typeface="Times New Roman"/>
                      </a:endParaRPr>
                    </a:p>
                  </a:txBody>
                  <a:tcPr marL="68580" marR="68580" marT="0" marB="0"/>
                </a:tc>
                <a:extLst>
                  <a:ext uri="{0D108BD9-81ED-4DB2-BD59-A6C34878D82A}">
                    <a16:rowId xmlns="" xmlns:a16="http://schemas.microsoft.com/office/drawing/2014/main" val="10006"/>
                  </a:ext>
                </a:extLst>
              </a:tr>
              <a:tr h="486727">
                <a:tc>
                  <a:txBody>
                    <a:bodyPr/>
                    <a:lstStyle/>
                    <a:p>
                      <a:pPr marL="45720" marR="0">
                        <a:spcBef>
                          <a:spcPts val="0"/>
                        </a:spcBef>
                        <a:spcAft>
                          <a:spcPts val="0"/>
                        </a:spcAft>
                      </a:pPr>
                      <a:r>
                        <a:rPr lang="en-US" sz="1400" dirty="0">
                          <a:effectLst/>
                          <a:latin typeface="+mn-lt"/>
                        </a:rPr>
                        <a:t>Pride Network ERG</a:t>
                      </a:r>
                      <a:endParaRPr lang="en-US" sz="1400"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mn-lt"/>
                          <a:ea typeface="+mn-ea"/>
                          <a:cs typeface="+mn-cs"/>
                        </a:rPr>
                        <a:t>No</a:t>
                      </a:r>
                      <a:r>
                        <a:rPr lang="en-US" sz="1400" b="1" baseline="0" dirty="0">
                          <a:effectLst/>
                          <a:latin typeface="+mn-lt"/>
                          <a:ea typeface="+mn-ea"/>
                          <a:cs typeface="+mn-cs"/>
                        </a:rPr>
                        <a:t> minimum</a:t>
                      </a:r>
                      <a:endParaRPr lang="en-US" sz="1400" b="1" dirty="0">
                        <a:effectLst/>
                        <a:latin typeface="+mn-lt"/>
                        <a:ea typeface="MS Mincho"/>
                        <a:cs typeface="Times New Roman"/>
                      </a:endParaRPr>
                    </a:p>
                    <a:p>
                      <a:pPr marL="45720" marR="0" algn="l">
                        <a:spcBef>
                          <a:spcPts val="0"/>
                        </a:spcBef>
                        <a:spcAft>
                          <a:spcPts val="0"/>
                        </a:spcAft>
                      </a:pPr>
                      <a:endParaRPr lang="en-US" sz="1400" b="1"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txBody>
                  <a:tcPr marL="68580" marR="68580" marT="0" marB="0"/>
                </a:tc>
                <a:tc>
                  <a:txBody>
                    <a:bodyPr/>
                    <a:lstStyle/>
                    <a:p>
                      <a:r>
                        <a:rPr lang="en-US" sz="1400" dirty="0">
                          <a:latin typeface="+mn-lt"/>
                        </a:rPr>
                        <a:t>All majors eligible</a:t>
                      </a:r>
                    </a:p>
                  </a:txBody>
                  <a:tcPr marL="68580" marR="68580" marT="0" marB="0"/>
                </a:tc>
                <a:extLst>
                  <a:ext uri="{0D108BD9-81ED-4DB2-BD59-A6C34878D82A}">
                    <a16:rowId xmlns="" xmlns:a16="http://schemas.microsoft.com/office/drawing/2014/main" val="10007"/>
                  </a:ext>
                </a:extLst>
              </a:tr>
              <a:tr h="201932">
                <a:tc>
                  <a:txBody>
                    <a:bodyPr/>
                    <a:lstStyle/>
                    <a:p>
                      <a:pPr marL="45720" marR="0">
                        <a:spcBef>
                          <a:spcPts val="0"/>
                        </a:spcBef>
                        <a:spcAft>
                          <a:spcPts val="0"/>
                        </a:spcAft>
                      </a:pPr>
                      <a:r>
                        <a:rPr lang="en-US" sz="1400" dirty="0">
                          <a:effectLst/>
                          <a:latin typeface="+mn-lt"/>
                        </a:rPr>
                        <a:t>PSEA</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dirty="0">
                          <a:effectLst/>
                          <a:latin typeface="+mn-lt"/>
                          <a:ea typeface="+mn-ea"/>
                          <a:cs typeface="+mn-cs"/>
                        </a:rPr>
                        <a:t>3.0</a:t>
                      </a:r>
                      <a:r>
                        <a:rPr lang="en-US" sz="1400" b="1" baseline="0" dirty="0">
                          <a:effectLst/>
                          <a:latin typeface="+mn-lt"/>
                          <a:ea typeface="+mn-ea"/>
                          <a:cs typeface="+mn-cs"/>
                        </a:rPr>
                        <a:t> weighted</a:t>
                      </a:r>
                    </a:p>
                    <a:p>
                      <a:pPr marL="45720" marR="0" algn="l">
                        <a:spcBef>
                          <a:spcPts val="0"/>
                        </a:spcBef>
                        <a:spcAft>
                          <a:spcPts val="0"/>
                        </a:spcAft>
                      </a:pPr>
                      <a:r>
                        <a:rPr lang="en-US" sz="1400" b="1" baseline="0" dirty="0">
                          <a:effectLst/>
                          <a:latin typeface="+mn-lt"/>
                          <a:ea typeface="+mn-ea"/>
                          <a:cs typeface="+mn-cs"/>
                        </a:rPr>
                        <a:t> </a:t>
                      </a:r>
                      <a:endParaRPr lang="en-US" sz="1400" b="1"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txBody>
                  <a:tcPr marL="68580" marR="68580" marT="0" marB="0"/>
                </a:tc>
                <a:tc>
                  <a:txBody>
                    <a:bodyPr/>
                    <a:lstStyle/>
                    <a:p>
                      <a:r>
                        <a:rPr lang="en-US" sz="1400" dirty="0">
                          <a:latin typeface="+mn-lt"/>
                        </a:rPr>
                        <a:t>All majors eligible</a:t>
                      </a:r>
                      <a:endParaRPr lang="en-US" sz="1400" b="1" i="1" dirty="0">
                        <a:effectLst/>
                        <a:latin typeface="+mn-lt"/>
                        <a:ea typeface="MS Mincho"/>
                        <a:cs typeface="Times New Roman"/>
                      </a:endParaRPr>
                    </a:p>
                  </a:txBody>
                  <a:tcPr marL="68580" marR="68580" marT="0" marB="0"/>
                </a:tc>
                <a:extLst>
                  <a:ext uri="{0D108BD9-81ED-4DB2-BD59-A6C34878D82A}">
                    <a16:rowId xmlns="" xmlns:a16="http://schemas.microsoft.com/office/drawing/2014/main" val="10008"/>
                  </a:ext>
                </a:extLst>
              </a:tr>
              <a:tr h="158118">
                <a:tc>
                  <a:txBody>
                    <a:bodyPr/>
                    <a:lstStyle/>
                    <a:p>
                      <a:pPr marL="45720" marR="0">
                        <a:spcBef>
                          <a:spcPts val="0"/>
                        </a:spcBef>
                        <a:spcAft>
                          <a:spcPts val="0"/>
                        </a:spcAft>
                      </a:pPr>
                      <a:r>
                        <a:rPr lang="en-US" sz="1400" dirty="0">
                          <a:effectLst/>
                          <a:latin typeface="+mn-lt"/>
                        </a:rPr>
                        <a:t>Samahan ERG</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dirty="0">
                          <a:effectLst/>
                          <a:latin typeface="+mn-lt"/>
                          <a:ea typeface="+mn-ea"/>
                          <a:cs typeface="+mn-cs"/>
                        </a:rPr>
                        <a:t>3.0</a:t>
                      </a:r>
                      <a:r>
                        <a:rPr lang="en-US" sz="1400" b="1" baseline="0" dirty="0">
                          <a:effectLst/>
                          <a:latin typeface="+mn-lt"/>
                          <a:ea typeface="+mn-ea"/>
                          <a:cs typeface="+mn-cs"/>
                        </a:rPr>
                        <a:t> weighted</a:t>
                      </a:r>
                    </a:p>
                    <a:p>
                      <a:pPr marL="45720" marR="0" algn="l">
                        <a:spcBef>
                          <a:spcPts val="0"/>
                        </a:spcBef>
                        <a:spcAft>
                          <a:spcPts val="0"/>
                        </a:spcAft>
                      </a:pPr>
                      <a:r>
                        <a:rPr lang="en-US" sz="1400" b="1" baseline="0" dirty="0">
                          <a:effectLst/>
                          <a:latin typeface="+mn-lt"/>
                          <a:ea typeface="+mn-ea"/>
                          <a:cs typeface="+mn-cs"/>
                        </a:rPr>
                        <a:t> </a:t>
                      </a:r>
                      <a:endParaRPr lang="en-US" sz="1400" b="1" dirty="0">
                        <a:effectLst/>
                        <a:latin typeface="+mn-lt"/>
                        <a:ea typeface="MS Mincho"/>
                        <a:cs typeface="Times New Roman"/>
                      </a:endParaRPr>
                    </a:p>
                  </a:txBody>
                  <a:tcPr marL="68580" marR="68580" marT="0" marB="0"/>
                </a:tc>
                <a:tc>
                  <a:txBody>
                    <a:bodyPr/>
                    <a:lstStyle/>
                    <a:p>
                      <a:r>
                        <a:rPr lang="en-US" sz="1400" baseline="0" dirty="0" smtClean="0">
                          <a:latin typeface="+mn-lt"/>
                        </a:rPr>
                        <a:t> Not required</a:t>
                      </a:r>
                      <a:endParaRPr lang="en-US" sz="1400" dirty="0">
                        <a:latin typeface="+mn-lt"/>
                      </a:endParaRPr>
                    </a:p>
                  </a:txBody>
                  <a:tcPr marL="68580" marR="68580" marT="0" marB="0"/>
                </a:tc>
                <a:tc>
                  <a:txBody>
                    <a:bodyPr/>
                    <a:lstStyle/>
                    <a:p>
                      <a:r>
                        <a:rPr lang="en-US" sz="1400" dirty="0">
                          <a:latin typeface="+mn-lt"/>
                        </a:rPr>
                        <a:t>All majors eligible</a:t>
                      </a:r>
                    </a:p>
                  </a:txBody>
                  <a:tcPr marL="68580" marR="68580" marT="0" marB="0"/>
                </a:tc>
                <a:extLst>
                  <a:ext uri="{0D108BD9-81ED-4DB2-BD59-A6C34878D82A}">
                    <a16:rowId xmlns="" xmlns:a16="http://schemas.microsoft.com/office/drawing/2014/main" val="10009"/>
                  </a:ext>
                </a:extLst>
              </a:tr>
              <a:tr h="366713">
                <a:tc>
                  <a:txBody>
                    <a:bodyPr/>
                    <a:lstStyle/>
                    <a:p>
                      <a:pPr marL="45720" marR="0">
                        <a:spcBef>
                          <a:spcPts val="0"/>
                        </a:spcBef>
                        <a:spcAft>
                          <a:spcPts val="0"/>
                        </a:spcAft>
                      </a:pPr>
                      <a:r>
                        <a:rPr lang="en-US" sz="1400" dirty="0">
                          <a:effectLst/>
                          <a:latin typeface="+mn-lt"/>
                          <a:ea typeface="MS Mincho"/>
                          <a:cs typeface="Times New Roman"/>
                        </a:rPr>
                        <a:t>SHPE</a:t>
                      </a:r>
                    </a:p>
                  </a:txBody>
                  <a:tcPr marL="68580" marR="68580" marT="0" marB="0"/>
                </a:tc>
                <a:tc>
                  <a:txBody>
                    <a:bodyPr/>
                    <a:lstStyle/>
                    <a:p>
                      <a:pPr marL="45720" marR="0" algn="l">
                        <a:spcBef>
                          <a:spcPts val="0"/>
                        </a:spcBef>
                        <a:spcAft>
                          <a:spcPts val="0"/>
                        </a:spcAft>
                      </a:pPr>
                      <a:r>
                        <a:rPr lang="en-US" sz="1400" b="1" dirty="0">
                          <a:effectLst/>
                          <a:latin typeface="+mn-lt"/>
                          <a:ea typeface="MS Mincho"/>
                          <a:cs typeface="Times New Roman"/>
                        </a:rPr>
                        <a:t>2.5 weighted</a:t>
                      </a: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effectLst/>
                          <a:latin typeface="+mn-lt"/>
                          <a:ea typeface="+mn-ea"/>
                          <a:cs typeface="+mn-cs"/>
                        </a:rPr>
                        <a:t>All majors eligible; Encourage STEM or energy-related</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 xmlns:a16="http://schemas.microsoft.com/office/drawing/2014/main" val="495562304"/>
                  </a:ext>
                </a:extLst>
              </a:tr>
              <a:tr h="366713">
                <a:tc>
                  <a:txBody>
                    <a:bodyPr/>
                    <a:lstStyle/>
                    <a:p>
                      <a:pPr marL="45720" marR="0">
                        <a:spcBef>
                          <a:spcPts val="0"/>
                        </a:spcBef>
                        <a:spcAft>
                          <a:spcPts val="0"/>
                        </a:spcAft>
                      </a:pPr>
                      <a:r>
                        <a:rPr lang="en-US" sz="1400" dirty="0">
                          <a:effectLst/>
                          <a:latin typeface="+mn-lt"/>
                        </a:rPr>
                        <a:t>Veterans ERG</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dirty="0">
                          <a:effectLst/>
                          <a:latin typeface="+mn-lt"/>
                          <a:ea typeface="+mn-ea"/>
                          <a:cs typeface="+mn-cs"/>
                        </a:rPr>
                        <a:t>2.0 weighted</a:t>
                      </a:r>
                      <a:endParaRPr lang="en-US" sz="1400" b="1"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txBody>
                  <a:tcPr marL="68580" marR="68580" marT="0" marB="0"/>
                </a:tc>
                <a:tc>
                  <a:txBody>
                    <a:bodyPr/>
                    <a:lstStyle/>
                    <a:p>
                      <a:r>
                        <a:rPr lang="en-US" sz="1400" dirty="0">
                          <a:latin typeface="+mn-lt"/>
                        </a:rPr>
                        <a:t>No major required</a:t>
                      </a:r>
                    </a:p>
                  </a:txBody>
                  <a:tcPr marL="68580" marR="68580" marT="0" marB="0"/>
                </a:tc>
                <a:extLst>
                  <a:ext uri="{0D108BD9-81ED-4DB2-BD59-A6C34878D82A}">
                    <a16:rowId xmlns="" xmlns:a16="http://schemas.microsoft.com/office/drawing/2014/main" val="10010"/>
                  </a:ext>
                </a:extLst>
              </a:tr>
              <a:tr h="606742">
                <a:tc>
                  <a:txBody>
                    <a:bodyPr/>
                    <a:lstStyle/>
                    <a:p>
                      <a:pPr marL="45720" marR="0">
                        <a:spcBef>
                          <a:spcPts val="0"/>
                        </a:spcBef>
                        <a:spcAft>
                          <a:spcPts val="0"/>
                        </a:spcAft>
                      </a:pPr>
                      <a:r>
                        <a:rPr lang="en-US" sz="1400" dirty="0">
                          <a:effectLst/>
                          <a:latin typeface="+mn-lt"/>
                        </a:rPr>
                        <a:t>Women's Network ERG</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dirty="0">
                          <a:effectLst/>
                          <a:latin typeface="+mn-lt"/>
                          <a:ea typeface="+mn-ea"/>
                          <a:cs typeface="+mn-cs"/>
                        </a:rPr>
                        <a:t>3.0</a:t>
                      </a:r>
                      <a:r>
                        <a:rPr lang="en-US" sz="1400" b="1" baseline="0" dirty="0">
                          <a:effectLst/>
                          <a:latin typeface="+mn-lt"/>
                          <a:ea typeface="+mn-ea"/>
                          <a:cs typeface="+mn-cs"/>
                        </a:rPr>
                        <a:t> un-weighted</a:t>
                      </a: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p>
                      <a:pPr marL="45720" marR="0">
                        <a:spcBef>
                          <a:spcPts val="0"/>
                        </a:spcBef>
                        <a:spcAft>
                          <a:spcPts val="0"/>
                        </a:spcAft>
                      </a:pPr>
                      <a:endParaRPr lang="en-US" sz="1400" b="0" dirty="0">
                        <a:effectLst/>
                        <a:latin typeface="+mn-lt"/>
                        <a:ea typeface="MS Mincho"/>
                        <a:cs typeface="Times New Roman"/>
                      </a:endParaRPr>
                    </a:p>
                  </a:txBody>
                  <a:tcPr marL="68580" marR="68580" marT="0" marB="0"/>
                </a:tc>
                <a:tc>
                  <a:txBody>
                    <a:bodyPr/>
                    <a:lstStyle/>
                    <a:p>
                      <a:r>
                        <a:rPr lang="en-US" sz="1400" dirty="0">
                          <a:latin typeface="+mn-lt"/>
                        </a:rPr>
                        <a:t>Eligible</a:t>
                      </a:r>
                      <a:r>
                        <a:rPr lang="en-US" sz="1400" baseline="0" dirty="0">
                          <a:latin typeface="+mn-lt"/>
                        </a:rPr>
                        <a:t> majors: </a:t>
                      </a:r>
                      <a:r>
                        <a:rPr lang="en-US" sz="1400" kern="1200" dirty="0">
                          <a:solidFill>
                            <a:schemeClr val="tx1"/>
                          </a:solidFill>
                          <a:effectLst/>
                          <a:latin typeface="+mn-lt"/>
                          <a:ea typeface="+mn-ea"/>
                          <a:cs typeface="+mn-cs"/>
                        </a:rPr>
                        <a:t>non-medical Science, Technology, Engineering, and Mathematics (STEM) majors, as well as business, public policy, energy related.</a:t>
                      </a:r>
                    </a:p>
                  </a:txBody>
                  <a:tcPr marL="68580" marR="68580" marT="0" marB="0"/>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434599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954</TotalTime>
  <Words>440</Words>
  <Application>Microsoft Office PowerPoint</Application>
  <PresentationFormat>On-screen Show (4:3)</PresentationFormat>
  <Paragraphs>129</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MS Mincho</vt:lpstr>
      <vt:lpstr>Arial</vt:lpstr>
      <vt:lpstr>Calibri</vt:lpstr>
      <vt:lpstr>Cambria</vt:lpstr>
      <vt:lpstr>Times New Roman</vt:lpstr>
      <vt:lpstr>Office Theme</vt:lpstr>
      <vt:lpstr>    2020 ERG Eligibility Requirements </vt:lpstr>
      <vt:lpstr>ERG Scholarship Amount &amp; Scholastic Level</vt:lpstr>
      <vt:lpstr>ERG Required GPA &amp; Targeted Majors Eligibility </vt:lpstr>
    </vt:vector>
  </TitlesOfParts>
  <Company>Pacific Gas and Electric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 Eligibility Requirements</dc:title>
  <dc:creator>Mallah, Susan</dc:creator>
  <cp:lastModifiedBy>Adam Hunter</cp:lastModifiedBy>
  <cp:revision>66</cp:revision>
  <dcterms:created xsi:type="dcterms:W3CDTF">2014-09-17T23:31:24Z</dcterms:created>
  <dcterms:modified xsi:type="dcterms:W3CDTF">2020-01-07T15:59:02Z</dcterms:modified>
</cp:coreProperties>
</file>